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5"/>
  </p:notesMasterIdLst>
  <p:sldIdLst>
    <p:sldId id="256" r:id="rId2"/>
    <p:sldId id="257" r:id="rId3"/>
    <p:sldId id="258" r:id="rId4"/>
    <p:sldId id="277" r:id="rId5"/>
    <p:sldId id="260" r:id="rId6"/>
    <p:sldId id="259" r:id="rId7"/>
    <p:sldId id="278" r:id="rId8"/>
    <p:sldId id="279" r:id="rId9"/>
    <p:sldId id="280" r:id="rId10"/>
    <p:sldId id="281" r:id="rId11"/>
    <p:sldId id="264" r:id="rId12"/>
    <p:sldId id="282" r:id="rId13"/>
    <p:sldId id="265" r:id="rId14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Helvetica Neue" panose="020B0604020202020204" charset="0"/>
      <p:regular r:id="rId24"/>
      <p:bold r:id="rId25"/>
      <p:italic r:id="rId26"/>
      <p:boldItalic r:id="rId27"/>
    </p:embeddedFont>
    <p:embeddedFont>
      <p:font typeface="Helvetica Neue Light" panose="020B0604020202020204" charset="0"/>
      <p:regular r:id="rId28"/>
      <p:bold r:id="rId29"/>
      <p:italic r:id="rId30"/>
      <p:boldItalic r:id="rId31"/>
    </p:embeddedFont>
    <p:embeddedFont>
      <p:font typeface="Libre Franklin" pitchFamily="2" charset="0"/>
      <p:regular r:id="rId32"/>
      <p:bold r:id="rId33"/>
      <p:italic r:id="rId34"/>
      <p:boldItalic r:id="rId35"/>
    </p:embeddedFont>
    <p:embeddedFont>
      <p:font typeface="Poppins" panose="00000500000000000000" pitchFamily="2" charset="0"/>
      <p:regular r:id="rId36"/>
      <p:bold r:id="rId37"/>
      <p:italic r:id="rId38"/>
      <p:boldItalic r:id="rId39"/>
    </p:embeddedFont>
    <p:embeddedFont>
      <p:font typeface="Poppins Medium" panose="000006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02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CHENKO KSENIIA" initials="IK" lastIdx="5" clrIdx="0">
    <p:extLst>
      <p:ext uri="{19B8F6BF-5375-455C-9EA6-DF929625EA0E}">
        <p15:presenceInfo xmlns:p15="http://schemas.microsoft.com/office/powerpoint/2012/main" userId="ILCHENKO KSENIIA" providerId="None"/>
      </p:ext>
    </p:extLst>
  </p:cmAuthor>
  <p:cmAuthor id="2" name="condominios@futurebuildingco.pt" initials="c" lastIdx="1" clrIdx="1">
    <p:extLst>
      <p:ext uri="{19B8F6BF-5375-455C-9EA6-DF929625EA0E}">
        <p15:presenceInfo xmlns:p15="http://schemas.microsoft.com/office/powerpoint/2012/main" userId="c493daaed92ec38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06"/>
    <p:restoredTop sz="80810"/>
  </p:normalViewPr>
  <p:slideViewPr>
    <p:cSldViewPr snapToGrid="0">
      <p:cViewPr>
        <p:scale>
          <a:sx n="122" d="100"/>
          <a:sy n="122" d="100"/>
        </p:scale>
        <p:origin x="112" y="72"/>
      </p:cViewPr>
      <p:guideLst>
        <p:guide orient="horz" pos="1620"/>
        <p:guide pos="2880"/>
        <p:guide orient="horz" pos="902"/>
      </p:guideLst>
    </p:cSldViewPr>
  </p:slideViewPr>
  <p:outlineViewPr>
    <p:cViewPr>
      <p:scale>
        <a:sx n="100" d="100"/>
        <a:sy n="100" d="100"/>
      </p:scale>
      <p:origin x="0" y="0"/>
    </p:cViewPr>
    <p:sldLst>
      <p:sld r:id="rId1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font" Target="fonts/font2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font" Target="fonts/font2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viewProps" Target="viewProps.xml"/><Relationship Id="rId20" Type="http://schemas.openxmlformats.org/officeDocument/2006/relationships/font" Target="fonts/font5.fntdata"/><Relationship Id="rId41" Type="http://schemas.openxmlformats.org/officeDocument/2006/relationships/font" Target="fonts/font26.fntdata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b994a55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b994a55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100" dirty="0"/>
              <a:t>After end result:         not perfect, but finding different forms of classifications able to identify a group of equal values correctly due to certain characteristics these different models are then combined</a:t>
            </a:r>
          </a:p>
          <a:p>
            <a:pPr algn="just"/>
            <a:r>
              <a:rPr lang="en-US" sz="1100" dirty="0"/>
              <a:t>it has multiple ways know of classifying a value based on multiple conditions known to be true from the previous models</a:t>
            </a:r>
          </a:p>
          <a:p>
            <a:pPr algn="just"/>
            <a:endParaRPr lang="en-US" sz="1100" dirty="0"/>
          </a:p>
          <a:p>
            <a:pPr algn="just"/>
            <a:r>
              <a:rPr lang="en-US" sz="1100" dirty="0"/>
              <a:t>multiple weak learners are combined to one strong learner</a:t>
            </a:r>
            <a:endParaRPr lang="en-PT" sz="1100" dirty="0"/>
          </a:p>
        </p:txBody>
      </p:sp>
    </p:spTree>
    <p:extLst>
      <p:ext uri="{BB962C8B-B14F-4D97-AF65-F5344CB8AC3E}">
        <p14:creationId xmlns:p14="http://schemas.microsoft.com/office/powerpoint/2010/main" val="3615523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19b335e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19b335e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19b335e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19b335e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91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0870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362ca82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362ca82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32380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2145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Used</a:t>
            </a:r>
            <a:r>
              <a:rPr lang="pt-PT" dirty="0"/>
              <a:t>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fake</a:t>
            </a:r>
            <a:r>
              <a:rPr lang="pt-PT" dirty="0"/>
              <a:t> </a:t>
            </a:r>
            <a:r>
              <a:rPr lang="pt-PT" dirty="0" err="1"/>
              <a:t>news</a:t>
            </a:r>
            <a:r>
              <a:rPr lang="pt-PT" dirty="0"/>
              <a:t> na </a:t>
            </a:r>
            <a:r>
              <a:rPr lang="pt-PT" dirty="0" err="1"/>
              <a:t>twiter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215226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12" y="0"/>
            <a:ext cx="34905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82600" y="589787"/>
            <a:ext cx="26382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sz="27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4094238" y="609599"/>
            <a:ext cx="4446300" cy="39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82599" y="2282288"/>
            <a:ext cx="2638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marL="274320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82598" y="4834890"/>
            <a:ext cx="2638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4094237" y="4834890"/>
            <a:ext cx="4000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822960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4886958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OBJECT_WITH_CAPTION_TEXT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195403" y="4502700"/>
            <a:ext cx="1933200" cy="2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JUN, 27th  | PARIS</a:t>
            </a:r>
            <a:endParaRPr sz="10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0" y="509432"/>
            <a:ext cx="6817258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n-GB" sz="4300" b="1" dirty="0">
                <a:solidFill>
                  <a:srgbClr val="2DC5FA"/>
                </a:solidFill>
                <a:latin typeface="Poppins"/>
                <a:cs typeface="Poppins"/>
              </a:rPr>
              <a:t>Supervised Learning</a:t>
            </a:r>
            <a:endParaRPr lang="en-GB" sz="4300" b="1" dirty="0">
              <a:solidFill>
                <a:srgbClr val="2DC5FA"/>
              </a:solidFill>
              <a:latin typeface="Poppins"/>
              <a:cs typeface="Poppins"/>
              <a:sym typeface="Montserrat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3668639" y="3698859"/>
            <a:ext cx="534258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Ferdinand </a:t>
            </a:r>
            <a:r>
              <a:rPr lang="en-GB" sz="2400" b="1" dirty="0" err="1">
                <a:solidFill>
                  <a:srgbClr val="2DC5FA"/>
                </a:solidFill>
                <a:latin typeface="Poppins"/>
                <a:cs typeface="Poppins"/>
              </a:rPr>
              <a:t>Leube</a:t>
            </a:r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 - </a:t>
            </a:r>
            <a:r>
              <a:rPr lang="en" sz="2400" b="1" dirty="0">
                <a:solidFill>
                  <a:srgbClr val="2DC5FA"/>
                </a:solidFill>
                <a:latin typeface="Poppins"/>
                <a:cs typeface="Poppins"/>
                <a:sym typeface="Poppins Medium"/>
              </a:rPr>
              <a:t>Edgar Tomé</a:t>
            </a:r>
            <a:endParaRPr sz="2400" b="1" dirty="0">
              <a:solidFill>
                <a:srgbClr val="2DC5FA"/>
              </a:solidFill>
              <a:latin typeface="Poppins"/>
              <a:cs typeface="Poppins"/>
              <a:sym typeface="Poppins Medium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6592625" y="4578750"/>
            <a:ext cx="2418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MAY2022</a:t>
            </a:r>
            <a:endParaRPr sz="1600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" name="Google Shape;90;p18">
            <a:extLst>
              <a:ext uri="{FF2B5EF4-FFF2-40B4-BE49-F238E27FC236}">
                <a16:creationId xmlns:a16="http://schemas.microsoft.com/office/drawing/2014/main" id="{D4ADF092-0126-84A3-D215-E43EB70A6BC9}"/>
              </a:ext>
            </a:extLst>
          </p:cNvPr>
          <p:cNvSpPr txBox="1"/>
          <p:nvPr/>
        </p:nvSpPr>
        <p:spPr>
          <a:xfrm>
            <a:off x="544223" y="1448325"/>
            <a:ext cx="681725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n-GB" sz="3200" b="1" dirty="0">
                <a:solidFill>
                  <a:srgbClr val="2DC5FA"/>
                </a:solidFill>
                <a:latin typeface="Poppins"/>
                <a:cs typeface="Poppins"/>
              </a:rPr>
              <a:t>Asteroid Classification</a:t>
            </a:r>
            <a:endParaRPr lang="en-GB" sz="3200" b="1" dirty="0">
              <a:solidFill>
                <a:srgbClr val="2DC5FA"/>
              </a:solidFill>
              <a:latin typeface="Poppins"/>
              <a:cs typeface="Poppins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96B384-3DCF-A6FD-1030-9838038C0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2852" y="2190452"/>
            <a:ext cx="1837407" cy="13841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0999" y="428225"/>
            <a:ext cx="7563669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ADA Boost Classifier - Detailed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689545" y="1150589"/>
            <a:ext cx="345399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AdaBoost algorithm starts by building a model using decision trees to classify the data, with every value being equally weighted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Stops until he receives a split output consisting only of one value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Checks the other groups for miscalculated/misclassified values and now builds a second model where these values are being weighted more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ym typeface="Wingdings" panose="05000000000000000000" pitchFamily="2" charset="2"/>
              </a:rPr>
              <a:t></a:t>
            </a:r>
            <a:r>
              <a:rPr lang="en-US" sz="1200" dirty="0"/>
              <a:t> Meaning: the aim of the algorithm is not to stop until he finds a model classifying these miscalculated values correctly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BUT 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343126-BAF8-BAC4-73E6-41EB629D0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538" y="1111323"/>
            <a:ext cx="4248261" cy="20430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0716CD-38A3-28AA-A00E-633D6E8BADD9}"/>
              </a:ext>
            </a:extLst>
          </p:cNvPr>
          <p:cNvSpPr txBox="1"/>
          <p:nvPr/>
        </p:nvSpPr>
        <p:spPr>
          <a:xfrm>
            <a:off x="689545" y="3828245"/>
            <a:ext cx="76550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Because of this focus </a:t>
            </a:r>
            <a:r>
              <a:rPr lang="en-US" sz="1200" dirty="0">
                <a:sym typeface="Wingdings" panose="05000000000000000000" pitchFamily="2" charset="2"/>
              </a:rPr>
              <a:t></a:t>
            </a:r>
            <a:r>
              <a:rPr lang="en-US" sz="1200" dirty="0"/>
              <a:t>others have been misclassified and process of finding model correctly classifying these new heavily weighted values starts over again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Result  </a:t>
            </a:r>
            <a:r>
              <a:rPr lang="en-US" sz="1200" dirty="0">
                <a:sym typeface="Wingdings" panose="05000000000000000000" pitchFamily="2" charset="2"/>
              </a:rPr>
              <a:t> </a:t>
            </a:r>
            <a:r>
              <a:rPr lang="en-US" sz="1200" dirty="0"/>
              <a:t>multiple different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Result </a:t>
            </a:r>
            <a:r>
              <a:rPr lang="en-US" sz="1200" dirty="0">
                <a:sym typeface="Wingdings" panose="05000000000000000000" pitchFamily="2" charset="2"/>
              </a:rPr>
              <a:t></a:t>
            </a:r>
            <a:r>
              <a:rPr lang="en-US" sz="1200" dirty="0"/>
              <a:t> a model that has all the different classifications from the previous n models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78693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Observations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CAD523-E560-8F3B-91FD-92258C44B642}"/>
              </a:ext>
            </a:extLst>
          </p:cNvPr>
          <p:cNvSpPr txBox="1"/>
          <p:nvPr/>
        </p:nvSpPr>
        <p:spPr>
          <a:xfrm>
            <a:off x="477612" y="971311"/>
            <a:ext cx="464825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dirty="0"/>
          </a:p>
          <a:p>
            <a:r>
              <a:rPr lang="en-GB" sz="1200" dirty="0"/>
              <a:t>None of the models had significant results</a:t>
            </a:r>
          </a:p>
          <a:p>
            <a:r>
              <a:rPr lang="en-GB" sz="1200" dirty="0"/>
              <a:t>Accuracy </a:t>
            </a:r>
            <a:r>
              <a:rPr lang="en-GB" sz="1200" dirty="0">
                <a:sym typeface="Wingdings" panose="05000000000000000000" pitchFamily="2" charset="2"/>
              </a:rPr>
              <a:t> decent</a:t>
            </a:r>
          </a:p>
          <a:p>
            <a:r>
              <a:rPr lang="en-GB" sz="1200" dirty="0">
                <a:sym typeface="Wingdings" panose="05000000000000000000" pitchFamily="2" charset="2"/>
              </a:rPr>
              <a:t>Problem: low recall and precision score for actually correctly classifying all the dangerous comets</a:t>
            </a:r>
          </a:p>
          <a:p>
            <a:endParaRPr lang="en-GB" sz="1200" dirty="0">
              <a:sym typeface="Wingdings" panose="05000000000000000000" pitchFamily="2" charset="2"/>
            </a:endParaRPr>
          </a:p>
          <a:p>
            <a:r>
              <a:rPr lang="en-GB" sz="1200" dirty="0">
                <a:sym typeface="Wingdings" panose="05000000000000000000" pitchFamily="2" charset="2"/>
              </a:rPr>
              <a:t>New attempt: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ym typeface="Wingdings" panose="05000000000000000000" pitchFamily="2" charset="2"/>
              </a:rPr>
              <a:t>Modified our data to have same amount of dangerous and not dangerous comets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ym typeface="Wingdings" panose="05000000000000000000" pitchFamily="2" charset="2"/>
              </a:rPr>
              <a:t>Randomly selected same amount of both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ym typeface="Wingdings" panose="05000000000000000000" pitchFamily="2" charset="2"/>
              </a:rPr>
              <a:t>Because this was only a test we did not rerun all </a:t>
            </a:r>
            <a:r>
              <a:rPr lang="en-GB" sz="1200" dirty="0" err="1">
                <a:sym typeface="Wingdings" panose="05000000000000000000" pitchFamily="2" charset="2"/>
              </a:rPr>
              <a:t>hyperparamter</a:t>
            </a:r>
            <a:r>
              <a:rPr lang="en-GB" sz="1200" dirty="0">
                <a:sym typeface="Wingdings" panose="05000000000000000000" pitchFamily="2" charset="2"/>
              </a:rPr>
              <a:t> selections</a:t>
            </a:r>
          </a:p>
          <a:p>
            <a:endParaRPr lang="en-GB" sz="1200" dirty="0">
              <a:sym typeface="Wingdings" panose="05000000000000000000" pitchFamily="2" charset="2"/>
            </a:endParaRPr>
          </a:p>
          <a:p>
            <a:r>
              <a:rPr lang="en-GB" sz="1200" dirty="0">
                <a:sym typeface="Wingdings" panose="05000000000000000000" pitchFamily="2" charset="2"/>
              </a:rPr>
              <a:t>BUT !!</a:t>
            </a:r>
          </a:p>
          <a:p>
            <a:r>
              <a:rPr lang="en-GB" sz="1200" dirty="0">
                <a:sym typeface="Wingdings" panose="05000000000000000000" pitchFamily="2" charset="2"/>
              </a:rPr>
              <a:t>Even with default parameters two of our models had very high results for all important scores</a:t>
            </a:r>
            <a:endParaRPr lang="en-GB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AB49EC-09C7-106B-D17A-A84214D92A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74"/>
          <a:stretch/>
        </p:blipFill>
        <p:spPr>
          <a:xfrm>
            <a:off x="5067601" y="1391341"/>
            <a:ext cx="3433706" cy="12330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E263AD-61A3-E5FD-440A-7B285EA7A4DB}"/>
              </a:ext>
            </a:extLst>
          </p:cNvPr>
          <p:cNvSpPr txBox="1"/>
          <p:nvPr/>
        </p:nvSpPr>
        <p:spPr>
          <a:xfrm>
            <a:off x="5096733" y="1027438"/>
            <a:ext cx="3375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ADA Boost </a:t>
            </a:r>
            <a:r>
              <a:rPr lang="de-DE" dirty="0" err="1"/>
              <a:t>Classifier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EFD967-26DF-C2F7-8451-291BB93E2A7D}"/>
              </a:ext>
            </a:extLst>
          </p:cNvPr>
          <p:cNvSpPr txBox="1"/>
          <p:nvPr/>
        </p:nvSpPr>
        <p:spPr>
          <a:xfrm>
            <a:off x="5230368" y="3077609"/>
            <a:ext cx="327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Random Forest </a:t>
            </a:r>
            <a:r>
              <a:rPr lang="de-DE" dirty="0" err="1"/>
              <a:t>Classifier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F5D8A0-706F-498A-CE9C-9B876EC008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7601" y="3468434"/>
            <a:ext cx="3404574" cy="10997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Observations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CAD523-E560-8F3B-91FD-92258C44B642}"/>
              </a:ext>
            </a:extLst>
          </p:cNvPr>
          <p:cNvSpPr txBox="1"/>
          <p:nvPr/>
        </p:nvSpPr>
        <p:spPr>
          <a:xfrm>
            <a:off x="477612" y="971311"/>
            <a:ext cx="4402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Checked the models with new randomly created samples and:</a:t>
            </a:r>
          </a:p>
          <a:p>
            <a:endParaRPr lang="en-GB" sz="1200" dirty="0"/>
          </a:p>
          <a:p>
            <a:r>
              <a:rPr lang="en-GB" sz="1200" dirty="0"/>
              <a:t>Once again!</a:t>
            </a:r>
          </a:p>
          <a:p>
            <a:r>
              <a:rPr lang="en-GB" sz="1200" dirty="0"/>
              <a:t>satisfying results in regard of our business case:</a:t>
            </a:r>
          </a:p>
          <a:p>
            <a:r>
              <a:rPr lang="en-GB" sz="1200" dirty="0"/>
              <a:t>	Identifying with highest possible certainty every 	dangerous comet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EF61BA-A7B9-34A0-2918-8294A08B42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281"/>
          <a:stretch/>
        </p:blipFill>
        <p:spPr>
          <a:xfrm>
            <a:off x="637248" y="2471838"/>
            <a:ext cx="4143757" cy="17503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361FCB-2B67-9033-6EC0-EC519588E5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0181" y="2461696"/>
            <a:ext cx="3130565" cy="176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0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/>
        </p:nvSpPr>
        <p:spPr>
          <a:xfrm>
            <a:off x="308344" y="982303"/>
            <a:ext cx="482318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Supervised Learning</a:t>
            </a:r>
            <a:endParaRPr lang="en-GB" sz="2400" b="1" dirty="0">
              <a:solidFill>
                <a:srgbClr val="2DC5FA"/>
              </a:solidFill>
              <a:latin typeface="Poppins"/>
              <a:cs typeface="Poppins"/>
              <a:sym typeface="Montserrat"/>
            </a:endParaRPr>
          </a:p>
        </p:txBody>
      </p:sp>
      <p:sp>
        <p:nvSpPr>
          <p:cNvPr id="149" name="Google Shape;149;p27"/>
          <p:cNvSpPr txBox="1"/>
          <p:nvPr/>
        </p:nvSpPr>
        <p:spPr>
          <a:xfrm>
            <a:off x="500434" y="3914147"/>
            <a:ext cx="5102923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600" b="1" dirty="0">
                <a:solidFill>
                  <a:srgbClr val="2DC5FA"/>
                </a:solidFill>
                <a:latin typeface="Poppins"/>
                <a:cs typeface="Poppins"/>
              </a:rPr>
              <a:t>Ferdinand </a:t>
            </a:r>
            <a:r>
              <a:rPr lang="en-GB" sz="1600" b="1" dirty="0" err="1">
                <a:solidFill>
                  <a:srgbClr val="2DC5FA"/>
                </a:solidFill>
                <a:latin typeface="Poppins"/>
                <a:cs typeface="Poppins"/>
              </a:rPr>
              <a:t>Leube</a:t>
            </a:r>
            <a:r>
              <a:rPr lang="en-GB" sz="1600" b="1" dirty="0">
                <a:solidFill>
                  <a:srgbClr val="2DC5FA"/>
                </a:solidFill>
                <a:latin typeface="Poppins"/>
                <a:cs typeface="Poppins"/>
              </a:rPr>
              <a:t> - </a:t>
            </a:r>
            <a:r>
              <a:rPr lang="en-GB" sz="1600" b="1" dirty="0">
                <a:solidFill>
                  <a:srgbClr val="2DC5FA"/>
                </a:solidFill>
                <a:latin typeface="Poppins"/>
                <a:cs typeface="Poppins"/>
                <a:sym typeface="Poppins Medium"/>
              </a:rPr>
              <a:t>Edgar Tomé</a:t>
            </a:r>
          </a:p>
        </p:txBody>
      </p:sp>
      <p:sp>
        <p:nvSpPr>
          <p:cNvPr id="150" name="Google Shape;150;p27"/>
          <p:cNvSpPr txBox="1"/>
          <p:nvPr/>
        </p:nvSpPr>
        <p:spPr>
          <a:xfrm>
            <a:off x="2917966" y="2324700"/>
            <a:ext cx="3308068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Questions?</a:t>
            </a:r>
            <a:endParaRPr sz="36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50;p27">
            <a:extLst>
              <a:ext uri="{FF2B5EF4-FFF2-40B4-BE49-F238E27FC236}">
                <a16:creationId xmlns:a16="http://schemas.microsoft.com/office/drawing/2014/main" id="{F5D557C9-FFAC-6E2D-020E-C14D2FB390D8}"/>
              </a:ext>
            </a:extLst>
          </p:cNvPr>
          <p:cNvSpPr txBox="1"/>
          <p:nvPr/>
        </p:nvSpPr>
        <p:spPr>
          <a:xfrm>
            <a:off x="7100459" y="3914147"/>
            <a:ext cx="1314174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Merci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5900" y="327523"/>
            <a:ext cx="2984602" cy="447692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561000" y="922325"/>
            <a:ext cx="4987166" cy="3522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Domain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1">
              <a:lnSpc>
                <a:spcPct val="150000"/>
              </a:lnSpc>
            </a:pPr>
            <a:r>
              <a:rPr lang="en-GB" sz="1200" dirty="0"/>
              <a:t>Classification of Asteroids if hazardous or not based on different parameters and features</a:t>
            </a: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Problem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1">
              <a:lnSpc>
                <a:spcPct val="150000"/>
              </a:lnSpc>
            </a:pPr>
            <a:r>
              <a:rPr lang="en-GB" sz="1200" dirty="0"/>
              <a:t>Apply models of supervised learning, using data of previously observed asteroid, provide predictions for future asteroids/comets based on their observed features</a:t>
            </a:r>
            <a:endParaRPr lang="en-GB" sz="1200" dirty="0"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Business case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515867" y="1008135"/>
            <a:ext cx="4124780" cy="3707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Review data and case study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Perform EDA and data cleaning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Descriptive analytics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Export clean data for storage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Research of the models to be applied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Featuring Selection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Hyperparameters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Run models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Take conclusions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ym typeface="Poppins"/>
              </a:rPr>
              <a:t>Presentation</a:t>
            </a:r>
            <a:endParaRPr dirty="0"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Plan </a:t>
            </a:r>
            <a:endParaRPr sz="2300" b="1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6AC9DB-6359-25DA-F2F2-7EF500938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045" y="914254"/>
            <a:ext cx="4936180" cy="24508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515866" y="1008136"/>
            <a:ext cx="8197827" cy="125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practice EDA, data cleaning ,realize every step necessary to apply models of supervised learning and create a model able to classify if an asteroid is hazardous</a:t>
            </a: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561000" y="225910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Project Goal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Google Shape;105;p20">
            <a:extLst>
              <a:ext uri="{FF2B5EF4-FFF2-40B4-BE49-F238E27FC236}">
                <a16:creationId xmlns:a16="http://schemas.microsoft.com/office/drawing/2014/main" id="{DC4DE7D9-6B88-EF49-4B89-2BCD0B0773D1}"/>
              </a:ext>
            </a:extLst>
          </p:cNvPr>
          <p:cNvSpPr txBox="1"/>
          <p:nvPr/>
        </p:nvSpPr>
        <p:spPr>
          <a:xfrm>
            <a:off x="561000" y="448441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Project Description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04;p20">
            <a:extLst>
              <a:ext uri="{FF2B5EF4-FFF2-40B4-BE49-F238E27FC236}">
                <a16:creationId xmlns:a16="http://schemas.microsoft.com/office/drawing/2014/main" id="{F2E39A96-B499-8AC3-E4B3-030F6A1000E8}"/>
              </a:ext>
            </a:extLst>
          </p:cNvPr>
          <p:cNvSpPr txBox="1"/>
          <p:nvPr/>
        </p:nvSpPr>
        <p:spPr>
          <a:xfrm>
            <a:off x="561000" y="2884395"/>
            <a:ext cx="8197827" cy="125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to develop supervised learning models and compare the results, conclude which model is the best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apply</a:t>
            </a:r>
            <a:r>
              <a:rPr lang="de-DE" dirty="0"/>
              <a:t> on </a:t>
            </a:r>
            <a:r>
              <a:rPr lang="de-DE" dirty="0" err="1"/>
              <a:t>future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comets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classified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dangerous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not</a:t>
            </a: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12626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/>
        </p:nvSpPr>
        <p:spPr>
          <a:xfrm>
            <a:off x="561000" y="922325"/>
            <a:ext cx="8146826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+mn-lt"/>
                <a:cs typeface="Poppins"/>
              </a:rPr>
              <a:t>The data cleaning and exploratory data analysis process, was to: </a:t>
            </a:r>
          </a:p>
          <a:p>
            <a:pPr lvl="0"/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8" name="Google Shape;118;p22"/>
          <p:cNvSpPr txBox="1"/>
          <p:nvPr/>
        </p:nvSpPr>
        <p:spPr>
          <a:xfrm>
            <a:off x="561000" y="428225"/>
            <a:ext cx="739428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 and  Data cleaning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062637-0585-DD3D-B617-6BA27FF5F470}"/>
              </a:ext>
            </a:extLst>
          </p:cNvPr>
          <p:cNvSpPr txBox="1"/>
          <p:nvPr/>
        </p:nvSpPr>
        <p:spPr>
          <a:xfrm>
            <a:off x="1043491" y="1595285"/>
            <a:ext cx="73435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Uniform the date values of different observations for the same asteroid.</a:t>
            </a:r>
          </a:p>
          <a:p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Remove one of the features having correlation over 90% </a:t>
            </a:r>
            <a:r>
              <a:rPr lang="en-GB" dirty="0">
                <a:solidFill>
                  <a:schemeClr val="tx1"/>
                </a:solidFill>
                <a:cs typeface="Poppins"/>
                <a:sym typeface="Wingdings" panose="05000000000000000000" pitchFamily="2" charset="2"/>
              </a:rPr>
              <a:t></a:t>
            </a:r>
            <a:r>
              <a:rPr lang="en-GB" dirty="0">
                <a:solidFill>
                  <a:schemeClr val="tx1"/>
                </a:solidFill>
                <a:cs typeface="Poppins"/>
              </a:rPr>
              <a:t>”</a:t>
            </a:r>
            <a:r>
              <a:rPr lang="en-GB" dirty="0" err="1">
                <a:solidFill>
                  <a:schemeClr val="tx1"/>
                </a:solidFill>
                <a:cs typeface="Poppins"/>
              </a:rPr>
              <a:t>est_diameter_min</a:t>
            </a:r>
            <a:r>
              <a:rPr lang="en-GB" dirty="0">
                <a:solidFill>
                  <a:schemeClr val="tx1"/>
                </a:solidFill>
                <a:cs typeface="Poppins"/>
              </a:rPr>
              <a:t>”.</a:t>
            </a:r>
          </a:p>
          <a:p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Check for outliers and decide how to deal wit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Remove Id and names of the asteroid, no influence on the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Remove orbiting body and sentry object, same value for every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Encode hazardous column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 preparation for models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6E228-244E-2BCD-3AF6-56057CC54016}"/>
              </a:ext>
            </a:extLst>
          </p:cNvPr>
          <p:cNvSpPr txBox="1"/>
          <p:nvPr/>
        </p:nvSpPr>
        <p:spPr>
          <a:xfrm>
            <a:off x="561000" y="921951"/>
            <a:ext cx="8208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Divide the data in features and results, X and Y, preparing different data sets according to feature selection, getting five data sets.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4793BA-02F7-8AAB-2C5B-37A0B9CA80D9}"/>
              </a:ext>
            </a:extLst>
          </p:cNvPr>
          <p:cNvSpPr txBox="1"/>
          <p:nvPr/>
        </p:nvSpPr>
        <p:spPr>
          <a:xfrm>
            <a:off x="914400" y="1678898"/>
            <a:ext cx="752506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Preparing the data to be applied on the models, dividing in Train and Test samples, Test consisting of 20% of the original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by random selection, without future selection.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Used different functions for feature selection, applied in the same model, Random Forest Classifier.</a:t>
            </a:r>
          </a:p>
          <a:p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53E426-C371-30A4-B2C1-BAD8B30FEDFF}"/>
              </a:ext>
            </a:extLst>
          </p:cNvPr>
          <p:cNvSpPr txBox="1"/>
          <p:nvPr/>
        </p:nvSpPr>
        <p:spPr>
          <a:xfrm>
            <a:off x="1576534" y="2653259"/>
            <a:ext cx="6563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SFM - selecting features based on importance weights.</a:t>
            </a:r>
          </a:p>
          <a:p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RFE – ranking with recursive feature elimination.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RFECV – recursive feature elimination wit cross-validation to select the number of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SFS – sequential feature selection.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403602" y="377249"/>
            <a:ext cx="7691085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sz="2300" b="1" dirty="0">
                <a:solidFill>
                  <a:srgbClr val="2DC5FA"/>
                </a:solidFill>
                <a:latin typeface="Poppins"/>
                <a:cs typeface="Poppins"/>
              </a:rPr>
              <a:t>Hyperparameters – Random Search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6E228-244E-2BCD-3AF6-56057CC54016}"/>
              </a:ext>
            </a:extLst>
          </p:cNvPr>
          <p:cNvSpPr txBox="1"/>
          <p:nvPr/>
        </p:nvSpPr>
        <p:spPr>
          <a:xfrm>
            <a:off x="576016" y="760728"/>
            <a:ext cx="7758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dirty="0"/>
              <a:t>Ap</a:t>
            </a:r>
            <a:r>
              <a:rPr lang="de-DE" dirty="0"/>
              <a:t>p</a:t>
            </a:r>
            <a:r>
              <a:rPr lang="en-PT" dirty="0"/>
              <a:t>l</a:t>
            </a:r>
            <a:r>
              <a:rPr lang="de-DE" dirty="0"/>
              <a:t>i</a:t>
            </a:r>
            <a:r>
              <a:rPr lang="en-PT" dirty="0"/>
              <a:t>ed random search to define the best parameters, acording </a:t>
            </a:r>
            <a:r>
              <a:rPr lang="de-DE" dirty="0" err="1"/>
              <a:t>to</a:t>
            </a:r>
            <a:r>
              <a:rPr lang="en-PT" dirty="0"/>
              <a:t> the </a:t>
            </a:r>
            <a:r>
              <a:rPr lang="de-DE" dirty="0" err="1"/>
              <a:t>paramters</a:t>
            </a:r>
            <a:r>
              <a:rPr lang="de-DE" dirty="0"/>
              <a:t> </a:t>
            </a:r>
            <a:r>
              <a:rPr lang="de-DE" dirty="0" err="1"/>
              <a:t>importance</a:t>
            </a:r>
            <a:r>
              <a:rPr lang="de-DE" dirty="0"/>
              <a:t> and </a:t>
            </a:r>
            <a:r>
              <a:rPr lang="de-DE" dirty="0" err="1"/>
              <a:t>influence</a:t>
            </a:r>
            <a:r>
              <a:rPr lang="de-DE" dirty="0"/>
              <a:t> on ist </a:t>
            </a:r>
            <a:r>
              <a:rPr lang="de-DE" dirty="0" err="1"/>
              <a:t>model</a:t>
            </a:r>
            <a:endParaRPr lang="en-PT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746340" y="1283948"/>
            <a:ext cx="8090361" cy="3624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Logistic regression – there is no necessity to tune the parameters.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Nu-Support Vector Classification (</a:t>
            </a:r>
            <a:r>
              <a:rPr lang="en-GB" sz="1150" dirty="0" err="1"/>
              <a:t>NuSVC</a:t>
            </a:r>
            <a:r>
              <a:rPr lang="en-GB" sz="1150" dirty="0"/>
              <a:t>) – nu (upper bound of the fraction of margin errors and lower bound of the fraction of support vectors)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Bernoulli NB – </a:t>
            </a:r>
            <a:r>
              <a:rPr lang="en-GB" sz="1150" dirty="0" err="1"/>
              <a:t>fit_prior</a:t>
            </a:r>
            <a:r>
              <a:rPr lang="en-GB" sz="1150" dirty="0"/>
              <a:t> (learn class prior probabilities, True or false).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Ada Boost Classifier – number of estimators (which boosting is terminated).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Passive Aggressive Classifier – </a:t>
            </a:r>
            <a:r>
              <a:rPr lang="en-GB" sz="1150" dirty="0" err="1"/>
              <a:t>fit_intercept</a:t>
            </a:r>
            <a:r>
              <a:rPr lang="en-GB" sz="1150" dirty="0"/>
              <a:t> (the intercept should be estimated or not), </a:t>
            </a:r>
            <a:r>
              <a:rPr lang="en-GB" sz="1150" dirty="0" err="1"/>
              <a:t>max_iter</a:t>
            </a:r>
            <a:r>
              <a:rPr lang="en-GB" sz="1150" dirty="0"/>
              <a:t> (number of passes over the training data).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SGDC Classifier - </a:t>
            </a:r>
            <a:r>
              <a:rPr lang="en-GB" sz="1150" dirty="0" err="1"/>
              <a:t>fit_intercept</a:t>
            </a:r>
            <a:r>
              <a:rPr lang="en-GB" sz="1150" dirty="0"/>
              <a:t> (the intercept should be estimated or not), </a:t>
            </a:r>
            <a:r>
              <a:rPr lang="en-GB" sz="1150" dirty="0" err="1"/>
              <a:t>max_iter</a:t>
            </a:r>
            <a:r>
              <a:rPr lang="en-GB" sz="1150" dirty="0"/>
              <a:t> (number of passes over the training data).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Complement NB – norm (to perform or not second normalization of the weights) , </a:t>
            </a:r>
            <a:r>
              <a:rPr lang="en-GB" sz="1150" dirty="0" err="1"/>
              <a:t>fit_priot</a:t>
            </a:r>
            <a:r>
              <a:rPr lang="en-GB" sz="1150" dirty="0"/>
              <a:t> (used in edge case with a single class in training set).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/>
              <a:t>Random Forest Classifier – Max features, Min samples leaf, number of estimators.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50" dirty="0"/>
          </a:p>
        </p:txBody>
      </p:sp>
    </p:spTree>
    <p:extLst>
      <p:ext uri="{BB962C8B-B14F-4D97-AF65-F5344CB8AC3E}">
        <p14:creationId xmlns:p14="http://schemas.microsoft.com/office/powerpoint/2010/main" val="2566924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1000" y="428225"/>
            <a:ext cx="7900948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Models Applied – Supervised learning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561000" y="829063"/>
            <a:ext cx="824572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Logistic regression – statistical method for predicting binary classes.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Nu-Support Vector Classification (</a:t>
            </a:r>
            <a:r>
              <a:rPr lang="en-GB" dirty="0" err="1"/>
              <a:t>NuSVC</a:t>
            </a:r>
            <a:r>
              <a:rPr lang="en-GB" dirty="0"/>
              <a:t>) – classifies by vectors.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Bernoulli NB – is a variant of naive Bayes, classification of the likelihood of occurrence, that accepts binary values of true and false.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AdaBoost Classifier – decision trees with one level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Passive Aggressive Classifier – classification algorithm by online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SGDC Classifier – implements regularized linear models with stochastic gradient descent.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Complement NB – is a variant of naive Bayes, particularly suited for imbalanced data sets.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Random Forest Classifier – estimator that fits a number of decision tree classifiers.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382062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0999" y="428225"/>
            <a:ext cx="7563669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Passive Aggressive Classifier - Detailed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6E228-244E-2BCD-3AF6-56057CC54016}"/>
              </a:ext>
            </a:extLst>
          </p:cNvPr>
          <p:cNvSpPr txBox="1"/>
          <p:nvPr/>
        </p:nvSpPr>
        <p:spPr>
          <a:xfrm>
            <a:off x="560998" y="874538"/>
            <a:ext cx="7563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Passive Aggressive Classifier belongs to the category of online learning algorithms in machine learning. </a:t>
            </a:r>
            <a:endParaRPr lang="en-PT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689545" y="1150589"/>
            <a:ext cx="80347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Passive-Aggressive algorithms are generally used for large-scale learning. It is one of the few ‘</a:t>
            </a:r>
            <a:r>
              <a:rPr lang="en-GB" sz="1200" b="1" dirty="0"/>
              <a:t>online-learning algorithms</a:t>
            </a:r>
            <a:r>
              <a:rPr lang="en-GB" sz="1200" dirty="0"/>
              <a:t>‘. In online machine learning algorithms, the input data comes in sequential order and the machine learning model is updated step-by-step, as opposed to batch learning, where the entire training dataset is used at once. </a:t>
            </a:r>
            <a:endParaRPr lang="en-P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2CD2D-7ECC-AC20-FC8C-C513E0D64D65}"/>
              </a:ext>
            </a:extLst>
          </p:cNvPr>
          <p:cNvSpPr txBox="1"/>
          <p:nvPr/>
        </p:nvSpPr>
        <p:spPr>
          <a:xfrm>
            <a:off x="560999" y="3945760"/>
            <a:ext cx="81632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GB" sz="1050" b="1" dirty="0"/>
              <a:t>Important parameters:</a:t>
            </a:r>
            <a:endParaRPr lang="en-GB" sz="1050" dirty="0"/>
          </a:p>
          <a:p>
            <a:pPr algn="just" fontAlgn="base"/>
            <a:r>
              <a:rPr lang="en-GB" sz="1050" dirty="0"/>
              <a:t>C : This is the regularization parameter, and denotes the penalization the model will make on an incorrect prediction</a:t>
            </a:r>
          </a:p>
          <a:p>
            <a:pPr algn="just" fontAlgn="base"/>
            <a:r>
              <a:rPr lang="en-GB" sz="1050" dirty="0" err="1"/>
              <a:t>max_iter</a:t>
            </a:r>
            <a:r>
              <a:rPr lang="en-GB" sz="1050" dirty="0"/>
              <a:t> : The maximum number of iterations the model makes over the training data.</a:t>
            </a:r>
          </a:p>
          <a:p>
            <a:pPr algn="just" fontAlgn="base"/>
            <a:r>
              <a:rPr lang="en-GB" sz="1050" dirty="0" err="1"/>
              <a:t>tol</a:t>
            </a:r>
            <a:r>
              <a:rPr lang="en-GB" sz="1050" dirty="0"/>
              <a:t> : The stopping criterion. If it is set to None, the model will stop when (</a:t>
            </a:r>
            <a:r>
              <a:rPr lang="en-GB" sz="1050" i="1" dirty="0"/>
              <a:t>loss &gt; </a:t>
            </a:r>
            <a:r>
              <a:rPr lang="en-GB" sz="1050" i="1" dirty="0" err="1"/>
              <a:t>previous_loss</a:t>
            </a:r>
            <a:r>
              <a:rPr lang="en-GB" sz="1050" i="1" dirty="0"/>
              <a:t>  –  </a:t>
            </a:r>
            <a:r>
              <a:rPr lang="en-GB" sz="1050" i="1" dirty="0" err="1"/>
              <a:t>tol</a:t>
            </a:r>
            <a:r>
              <a:rPr lang="en-GB" sz="1050" dirty="0"/>
              <a:t>). By default, it is set to 1e-3.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EE8C72-882D-0E48-02C5-9D978A762B35}"/>
              </a:ext>
            </a:extLst>
          </p:cNvPr>
          <p:cNvSpPr txBox="1"/>
          <p:nvPr/>
        </p:nvSpPr>
        <p:spPr>
          <a:xfrm>
            <a:off x="921893" y="1929614"/>
            <a:ext cx="7802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This is very useful in situations where there is a huge amount of data and it is computationally infeasible to train the entire dataset because of the sheer size of the data. We can simply say that an online-learning algorithm will get a training example, update the classifier, and then throw away the example.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834633-783D-17E4-DC12-9A4AA9692388}"/>
              </a:ext>
            </a:extLst>
          </p:cNvPr>
          <p:cNvSpPr txBox="1"/>
          <p:nvPr/>
        </p:nvSpPr>
        <p:spPr>
          <a:xfrm>
            <a:off x="1409073" y="2660688"/>
            <a:ext cx="73152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GB" sz="1200" b="1" dirty="0"/>
              <a:t>How Passive-Aggressive Algorithms Work:</a:t>
            </a:r>
            <a:br>
              <a:rPr lang="en-GB" sz="1200" dirty="0"/>
            </a:br>
            <a:r>
              <a:rPr lang="en-GB" sz="1200" dirty="0"/>
              <a:t>Passive-Aggressive algorithms are called so because :</a:t>
            </a:r>
          </a:p>
          <a:p>
            <a:pPr algn="just" fontAlgn="base"/>
            <a:r>
              <a:rPr lang="en-GB" sz="1200" b="1" dirty="0"/>
              <a:t>Passive: </a:t>
            </a:r>
            <a:r>
              <a:rPr lang="en-GB" sz="1200" dirty="0"/>
              <a:t>If the prediction is correct, keep the model and do not make any changes. i.e., the data in the example is not enough to cause any changes in the model. </a:t>
            </a:r>
          </a:p>
          <a:p>
            <a:pPr algn="just" fontAlgn="base"/>
            <a:r>
              <a:rPr lang="en-GB" sz="1200" b="1" dirty="0"/>
              <a:t>Aggressive: </a:t>
            </a:r>
            <a:r>
              <a:rPr lang="en-GB" sz="1200" dirty="0"/>
              <a:t>If the prediction is incorrect, make changes to the model. i.e., some change to the model may correct it.</a:t>
            </a:r>
          </a:p>
        </p:txBody>
      </p:sp>
    </p:spTree>
    <p:extLst>
      <p:ext uri="{BB962C8B-B14F-4D97-AF65-F5344CB8AC3E}">
        <p14:creationId xmlns:p14="http://schemas.microsoft.com/office/powerpoint/2010/main" val="279568404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1281</Words>
  <Application>Microsoft Office PowerPoint</Application>
  <PresentationFormat>On-screen Show (16:9)</PresentationFormat>
  <Paragraphs>203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Poppins Medium</vt:lpstr>
      <vt:lpstr>Helvetica Neue</vt:lpstr>
      <vt:lpstr>Calibri</vt:lpstr>
      <vt:lpstr>Helvetica Neue Light</vt:lpstr>
      <vt:lpstr>Poppins</vt:lpstr>
      <vt:lpstr>Libre Franklin</vt:lpstr>
      <vt:lpstr>Arial</vt:lpstr>
      <vt:lpstr>Bookman Old Style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Ferdinand Leube</cp:lastModifiedBy>
  <cp:revision>24</cp:revision>
  <dcterms:modified xsi:type="dcterms:W3CDTF">2022-06-26T18:41:46Z</dcterms:modified>
</cp:coreProperties>
</file>